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9"/>
  </p:notesMasterIdLst>
  <p:sldIdLst>
    <p:sldId id="279" r:id="rId2"/>
    <p:sldId id="257" r:id="rId3"/>
    <p:sldId id="280" r:id="rId4"/>
    <p:sldId id="258" r:id="rId5"/>
    <p:sldId id="259" r:id="rId6"/>
    <p:sldId id="262" r:id="rId7"/>
    <p:sldId id="263" r:id="rId8"/>
    <p:sldId id="277" r:id="rId9"/>
    <p:sldId id="266" r:id="rId10"/>
    <p:sldId id="278" r:id="rId11"/>
    <p:sldId id="268" r:id="rId12"/>
    <p:sldId id="269" r:id="rId13"/>
    <p:sldId id="270" r:id="rId14"/>
    <p:sldId id="271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729" autoAdjust="0"/>
  </p:normalViewPr>
  <p:slideViewPr>
    <p:cSldViewPr>
      <p:cViewPr varScale="1">
        <p:scale>
          <a:sx n="79" d="100"/>
          <a:sy n="79" d="100"/>
        </p:scale>
        <p:origin x="-13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150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4ECF6A-2521-4CF1-A60E-57F5FE3D8AC5}" type="datetimeFigureOut">
              <a:rPr lang="ru-RU" smtClean="0"/>
              <a:pPr/>
              <a:t>01.02.2014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4B63CA-DB44-4889-A620-938F60A48AD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24903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4B63CA-DB44-4889-A620-938F60A48AD1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84FB55C8-5A1F-4358-BD7E-718CA8B65425}" type="datetimeFigureOut">
              <a:rPr lang="ru-RU" smtClean="0"/>
              <a:pPr/>
              <a:t>01.02.2014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62D9DDF4-AA95-4DD3-9C4A-90E43C13F24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B55C8-5A1F-4358-BD7E-718CA8B65425}" type="datetimeFigureOut">
              <a:rPr lang="ru-RU" smtClean="0"/>
              <a:pPr/>
              <a:t>01.02.2014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9DDF4-AA95-4DD3-9C4A-90E43C13F24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B55C8-5A1F-4358-BD7E-718CA8B65425}" type="datetimeFigureOut">
              <a:rPr lang="ru-RU" smtClean="0"/>
              <a:pPr/>
              <a:t>01.02.2014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9DDF4-AA95-4DD3-9C4A-90E43C13F24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84FB55C8-5A1F-4358-BD7E-718CA8B65425}" type="datetimeFigureOut">
              <a:rPr lang="ru-RU" smtClean="0"/>
              <a:pPr/>
              <a:t>01.02.2014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9DDF4-AA95-4DD3-9C4A-90E43C13F24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84FB55C8-5A1F-4358-BD7E-718CA8B65425}" type="datetimeFigureOut">
              <a:rPr lang="ru-RU" smtClean="0"/>
              <a:pPr/>
              <a:t>01.02.2014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62D9DDF4-AA95-4DD3-9C4A-90E43C13F246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4FB55C8-5A1F-4358-BD7E-718CA8B65425}" type="datetimeFigureOut">
              <a:rPr lang="ru-RU" smtClean="0"/>
              <a:pPr/>
              <a:t>01.02.2014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2D9DDF4-AA95-4DD3-9C4A-90E43C13F24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84FB55C8-5A1F-4358-BD7E-718CA8B65425}" type="datetimeFigureOut">
              <a:rPr lang="ru-RU" smtClean="0"/>
              <a:pPr/>
              <a:t>01.02.2014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62D9DDF4-AA95-4DD3-9C4A-90E43C13F24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B55C8-5A1F-4358-BD7E-718CA8B65425}" type="datetimeFigureOut">
              <a:rPr lang="ru-RU" smtClean="0"/>
              <a:pPr/>
              <a:t>01.02.2014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9DDF4-AA95-4DD3-9C4A-90E43C13F24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4FB55C8-5A1F-4358-BD7E-718CA8B65425}" type="datetimeFigureOut">
              <a:rPr lang="ru-RU" smtClean="0"/>
              <a:pPr/>
              <a:t>01.02.2014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2D9DDF4-AA95-4DD3-9C4A-90E43C13F24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84FB55C8-5A1F-4358-BD7E-718CA8B65425}" type="datetimeFigureOut">
              <a:rPr lang="ru-RU" smtClean="0"/>
              <a:pPr/>
              <a:t>01.02.2014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62D9DDF4-AA95-4DD3-9C4A-90E43C13F24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84FB55C8-5A1F-4358-BD7E-718CA8B65425}" type="datetimeFigureOut">
              <a:rPr lang="ru-RU" smtClean="0"/>
              <a:pPr/>
              <a:t>01.02.2014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62D9DDF4-AA95-4DD3-9C4A-90E43C13F24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84FB55C8-5A1F-4358-BD7E-718CA8B65425}" type="datetimeFigureOut">
              <a:rPr lang="ru-RU" smtClean="0"/>
              <a:pPr/>
              <a:t>01.02.2014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2D9DDF4-AA95-4DD3-9C4A-90E43C13F24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wheel spokes="8"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2447126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Слово </a:t>
            </a:r>
            <a:r>
              <a:rPr lang="ru-RU" sz="2800" b="1" dirty="0" smtClean="0"/>
              <a:t>"лекция" </a:t>
            </a:r>
            <a:r>
              <a:rPr lang="ru-RU" sz="2800" dirty="0" smtClean="0"/>
              <a:t>происходит от латинского "lection" - чтение. </a:t>
            </a:r>
            <a:br>
              <a:rPr lang="ru-RU" sz="2800" dirty="0" smtClean="0"/>
            </a:br>
            <a:r>
              <a:rPr lang="ru-RU" sz="2800" dirty="0" smtClean="0"/>
              <a:t>Лекция появилась в Древней Греции, получила свое дальнейшее развитие в Древнем Риме и в средние века.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786058"/>
            <a:ext cx="8229600" cy="33115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b="1" dirty="0" smtClean="0"/>
              <a:t>    </a:t>
            </a:r>
            <a:r>
              <a:rPr lang="en-US" sz="2800" b="1" smtClean="0"/>
              <a:t> </a:t>
            </a:r>
            <a:r>
              <a:rPr lang="ru-RU" sz="2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Вузовская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лекция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smtClean="0"/>
              <a:t>- главное звено дидактического цикла обучения.</a:t>
            </a:r>
          </a:p>
          <a:p>
            <a:pPr>
              <a:buNone/>
            </a:pP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ru-RU" sz="2800" dirty="0" smtClean="0"/>
              <a:t>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лекции</a:t>
            </a:r>
            <a:r>
              <a:rPr lang="ru-RU" sz="2800" dirty="0" smtClean="0"/>
              <a:t>- формирование ориентировочной основы для последующего усвоения студентами учебного материала.</a:t>
            </a:r>
            <a:br>
              <a:rPr lang="ru-RU" sz="2800" dirty="0" smtClean="0"/>
            </a:br>
            <a:endParaRPr lang="ru-RU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00042"/>
            <a:ext cx="8229600" cy="4572000"/>
          </a:xfrm>
        </p:spPr>
        <p:txBody>
          <a:bodyPr>
            <a:normAutofit fontScale="92500"/>
          </a:bodyPr>
          <a:lstStyle/>
          <a:p>
            <a:pPr>
              <a:lnSpc>
                <a:spcPct val="130000"/>
              </a:lnSpc>
              <a:buNone/>
            </a:pPr>
            <a:r>
              <a:rPr lang="en-US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   </a:t>
            </a:r>
            <a:r>
              <a:rPr lang="ru-RU" sz="32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   </a:t>
            </a:r>
            <a:r>
              <a:rPr lang="ru-RU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Подготовка данной лекции преподавателем состоит в том, чтобы изменить, </a:t>
            </a:r>
            <a:r>
              <a:rPr lang="ru-RU" sz="2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переконструиро-вать</a:t>
            </a:r>
            <a:r>
              <a:rPr lang="ru-RU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учебную информацию по теме лекционного занятия в визуальную форму для представления студентам через технические средства обучения или вручную (схемы, рисунки, чертежи). </a:t>
            </a:r>
            <a:br>
              <a:rPr lang="ru-RU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ru-RU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   Этот вид лекции лучше всего использовать на этапе введения студентов в новый раздел, тему, дисциплину. </a:t>
            </a:r>
            <a:endParaRPr lang="ru-RU" sz="2500" dirty="0"/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143932" cy="1428760"/>
          </a:xfrm>
        </p:spPr>
        <p:txBody>
          <a:bodyPr>
            <a:noAutofit/>
          </a:bodyPr>
          <a:lstStyle/>
          <a:p>
            <a:r>
              <a:rPr lang="en-US" sz="3600" b="1" u="sng" dirty="0" smtClean="0"/>
              <a:t/>
            </a:r>
            <a:br>
              <a:rPr lang="en-US" sz="3600" b="1" u="sng" dirty="0" smtClean="0"/>
            </a:br>
            <a:r>
              <a:rPr lang="ru-RU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Лекция </a:t>
            </a:r>
            <a:r>
              <a:rPr lang="ru-RU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заранее запланированными ошибками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58204" cy="47149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300" dirty="0" smtClean="0"/>
              <a:t>          </a:t>
            </a:r>
            <a:r>
              <a:rPr lang="ru-RU" sz="2300" dirty="0" smtClean="0"/>
              <a:t>Подготовка </a:t>
            </a:r>
            <a:r>
              <a:rPr lang="ru-RU" sz="2300" dirty="0"/>
              <a:t>преподавателя к лекции состоит в том, чтобы заложить в ее содержание определенное количество ошибок содержательного, методического или поведенческого характера. Список таких ошибок преподаватель приносит на лекцию и знакомит с ними студентов только в конце лекции</a:t>
            </a:r>
            <a:r>
              <a:rPr lang="ru-RU" sz="2300" dirty="0" smtClean="0"/>
              <a:t>.</a:t>
            </a:r>
            <a:r>
              <a:rPr lang="ru-RU" sz="2300" dirty="0"/>
              <a:t> Преподаватель проводит изложение лекции таким образом, чтобы ошибки были тщательно скрыты, и их не так легко можно было заметить студентам</a:t>
            </a:r>
            <a:r>
              <a:rPr lang="ru-RU" sz="2300" dirty="0" smtClean="0"/>
              <a:t>.</a:t>
            </a:r>
            <a:r>
              <a:rPr lang="ru-RU" sz="2300" dirty="0"/>
              <a:t> 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85728"/>
            <a:ext cx="8429684" cy="635798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400" dirty="0" smtClean="0"/>
              <a:t>    Задача студентов в том, чтобы по ходу лекции отмечать  в конспекте замеченные ошибки и назвать их в конце лекции. На разбор ошибок отводится 10-15 минут.</a:t>
            </a:r>
          </a:p>
          <a:p>
            <a:pPr marL="0" indent="0">
              <a:buNone/>
            </a:pPr>
            <a:r>
              <a:rPr lang="ru-RU" sz="2400" dirty="0" smtClean="0"/>
              <a:t>Количество запланированных ошибок зависит от специфики учебного материала, дидактических и воспитательных целей лекции, уровня подготовленности студентов.</a:t>
            </a:r>
          </a:p>
          <a:p>
            <a:pPr>
              <a:buNone/>
            </a:pPr>
            <a:r>
              <a:rPr lang="ru-RU" sz="2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Лекция с запланированными ошибками </a:t>
            </a:r>
            <a:r>
              <a:rPr lang="ru-RU" sz="2400" dirty="0"/>
              <a:t>выполняет </a:t>
            </a:r>
            <a:r>
              <a:rPr lang="ru-RU" sz="2400" dirty="0" smtClean="0"/>
              <a:t>не только </a:t>
            </a:r>
            <a:r>
              <a:rPr lang="ru-RU" sz="2400" b="1" dirty="0"/>
              <a:t>стимулирующую функцию, но и контрольную</a:t>
            </a:r>
            <a:r>
              <a:rPr lang="ru-RU" sz="2400" dirty="0"/>
              <a:t>. Преподаватель может оценить уровень подготовки студентов по </a:t>
            </a:r>
            <a:r>
              <a:rPr lang="ru-RU" sz="2400" dirty="0" smtClean="0"/>
              <a:t>предмету.</a:t>
            </a:r>
          </a:p>
          <a:p>
            <a:pPr>
              <a:buNone/>
            </a:pPr>
            <a:r>
              <a:rPr lang="ru-RU" sz="2400" dirty="0" smtClean="0"/>
              <a:t> </a:t>
            </a:r>
            <a:r>
              <a:rPr lang="ru-RU" sz="2400" dirty="0"/>
              <a:t>Лекции с запланированными ошибками вызывают у студентов высокую интеллектуальную и </a:t>
            </a:r>
            <a:r>
              <a:rPr lang="ru-RU" sz="2400" dirty="0" err="1" smtClean="0"/>
              <a:t>эмоциональ-ную</a:t>
            </a:r>
            <a:r>
              <a:rPr lang="ru-RU" sz="2400" dirty="0" smtClean="0"/>
              <a:t> </a:t>
            </a:r>
            <a:r>
              <a:rPr lang="ru-RU" sz="2400" dirty="0"/>
              <a:t>активность, т.к. студенты на практике </a:t>
            </a:r>
            <a:r>
              <a:rPr lang="ru-RU" sz="2400" dirty="0" smtClean="0"/>
              <a:t>используют полученные знания</a:t>
            </a:r>
            <a:r>
              <a:rPr lang="ru-RU" sz="2400" dirty="0"/>
              <a:t>, осуществляя совместную с преподавателем учебную работу. Помимо этого, заключительный анализ ошибок развивает у студентов теоретическое мышление.</a:t>
            </a:r>
            <a:endParaRPr lang="ru-RU" sz="2400" dirty="0" smtClean="0"/>
          </a:p>
          <a:p>
            <a:pPr algn="ctr">
              <a:buNone/>
            </a:pPr>
            <a:endParaRPr lang="ru-RU" sz="2400" dirty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186766" cy="642918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ru-RU" b="1" u="sng" dirty="0" smtClean="0"/>
              <a:t>Лекция-пресс-конференция</a:t>
            </a:r>
            <a:r>
              <a:rPr lang="ru-RU" u="sng" dirty="0" smtClean="0"/>
              <a:t/>
            </a:r>
            <a:br>
              <a:rPr lang="ru-RU" u="sng" dirty="0" smtClean="0"/>
            </a:b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642918"/>
            <a:ext cx="8358246" cy="6072230"/>
          </a:xfrm>
        </p:spPr>
        <p:txBody>
          <a:bodyPr>
            <a:noAutofit/>
          </a:bodyPr>
          <a:lstStyle/>
          <a:p>
            <a:pPr indent="15875">
              <a:buNone/>
            </a:pPr>
            <a:r>
              <a:rPr lang="en-US" sz="2200" dirty="0" smtClean="0"/>
              <a:t>    </a:t>
            </a:r>
            <a:r>
              <a:rPr lang="ru-RU" sz="2200" dirty="0" smtClean="0"/>
              <a:t>Преподаватель </a:t>
            </a:r>
            <a:r>
              <a:rPr lang="ru-RU" sz="2200" dirty="0"/>
              <a:t>называет тему лекции и просит студентов письменно задавать ему вопросы по данной теме. Каждый студент должен в течение 2-3 минут сформулировать наиболее интересующие его вопросы, написать на бумажке и передать преподавателю. Затем преподаватель в течение 3-5 минут сортирует вопросы по их </a:t>
            </a:r>
            <a:r>
              <a:rPr lang="ru-RU" sz="2200" dirty="0" smtClean="0"/>
              <a:t>содержанию </a:t>
            </a:r>
            <a:r>
              <a:rPr lang="ru-RU" sz="2200" dirty="0"/>
              <a:t>и начинает читать лекцию. Изложение материала строится не как ответ на каждый заданный вопрос, а в виде связного раскрытия темы, в процессе которого формулируются соответствующие ответы. В завершение лекции преподаватель проводит итоговую оценку вопросов как отражения знаний и интересов слушателей</a:t>
            </a:r>
            <a:r>
              <a:rPr lang="ru-RU" sz="2200" dirty="0" smtClean="0"/>
              <a:t>.</a:t>
            </a:r>
            <a:r>
              <a:rPr lang="ru-RU" sz="2200" dirty="0"/>
              <a:t> Активизация деятельности студентов на лекции-пресс-конференции достигается за счет адресованного информирования каждого студента лично. В этом отличительная черта этой формы лекции.</a:t>
            </a:r>
            <a:endParaRPr lang="ru-RU" sz="2200" dirty="0" smtClean="0"/>
          </a:p>
          <a:p>
            <a:pPr>
              <a:buNone/>
            </a:pPr>
            <a:endParaRPr lang="ru-RU" sz="2800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u="sng" dirty="0" smtClean="0"/>
              <a:t>Лекция-беседа</a:t>
            </a: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572000"/>
          </a:xfrm>
        </p:spPr>
        <p:txBody>
          <a:bodyPr>
            <a:normAutofit lnSpcReduction="10000"/>
          </a:bodyPr>
          <a:lstStyle/>
          <a:p>
            <a:pPr indent="15875">
              <a:buNone/>
            </a:pPr>
            <a:r>
              <a:rPr lang="ru-RU" sz="2500" dirty="0" smtClean="0"/>
              <a:t>    Лекция-беседа</a:t>
            </a:r>
            <a:r>
              <a:rPr lang="ru-RU" sz="2500" dirty="0"/>
              <a:t>, или «диалог с </a:t>
            </a:r>
            <a:r>
              <a:rPr lang="ru-RU" sz="2500" dirty="0" smtClean="0"/>
              <a:t>аудиторией»-наиболее распространенная </a:t>
            </a:r>
            <a:r>
              <a:rPr lang="ru-RU" sz="2500" dirty="0"/>
              <a:t>и сравнительно </a:t>
            </a:r>
            <a:r>
              <a:rPr lang="ru-RU" sz="2500" dirty="0" smtClean="0"/>
              <a:t>простая форма </a:t>
            </a:r>
            <a:r>
              <a:rPr lang="ru-RU" sz="2500" dirty="0"/>
              <a:t>активного вовлечения студентов в учебный процесс. </a:t>
            </a:r>
            <a:endParaRPr lang="ru-RU" sz="2500" dirty="0" smtClean="0"/>
          </a:p>
          <a:p>
            <a:pPr indent="15875">
              <a:buNone/>
            </a:pPr>
            <a:r>
              <a:rPr lang="ru-RU" sz="2500" dirty="0" smtClean="0"/>
              <a:t>   Эта </a:t>
            </a:r>
            <a:r>
              <a:rPr lang="ru-RU" sz="2500" dirty="0"/>
              <a:t>лекция предполагает непосредственный контакт преподавателя с аудиторией. Преимущество лекции-беседы </a:t>
            </a:r>
            <a:r>
              <a:rPr lang="ru-RU" sz="2500" dirty="0" smtClean="0"/>
              <a:t>в </a:t>
            </a:r>
            <a:r>
              <a:rPr lang="ru-RU" sz="2500" dirty="0"/>
              <a:t>том, что она позволяет привлекать внимание студентов к наиболее важным вопросам темы, определять содержание и темп изложения учебного материала с учетом особенностей студентов.</a:t>
            </a:r>
            <a:endParaRPr lang="ru-RU" sz="2500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split dir="in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75490"/>
          </a:xfrm>
        </p:spPr>
        <p:txBody>
          <a:bodyPr>
            <a:normAutofit/>
          </a:bodyPr>
          <a:lstStyle/>
          <a:p>
            <a:r>
              <a:rPr lang="ru-RU" b="1" u="sng" dirty="0" smtClean="0"/>
              <a:t>Лекция-дискуссия</a:t>
            </a: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58204" cy="4911741"/>
          </a:xfrm>
        </p:spPr>
        <p:txBody>
          <a:bodyPr>
            <a:normAutofit fontScale="92500" lnSpcReduction="10000"/>
          </a:bodyPr>
          <a:lstStyle/>
          <a:p>
            <a:pPr indent="15875">
              <a:buNone/>
            </a:pPr>
            <a:r>
              <a:rPr lang="ru-RU" sz="2700" dirty="0" smtClean="0"/>
              <a:t>   Дискуссия </a:t>
            </a:r>
            <a:r>
              <a:rPr lang="ru-RU" sz="2700" dirty="0"/>
              <a:t>- это взаимодействие преподавателя и студентов, свободный обмен мнениями, идеями и взглядами по исследуемому вопросу</a:t>
            </a:r>
            <a:r>
              <a:rPr lang="ru-RU" sz="2700" dirty="0" smtClean="0"/>
              <a:t>.</a:t>
            </a:r>
            <a:r>
              <a:rPr lang="ru-RU" sz="2700" dirty="0"/>
              <a:t> </a:t>
            </a:r>
            <a:r>
              <a:rPr lang="ru-RU" sz="2700" dirty="0" smtClean="0"/>
              <a:t>Здесь </a:t>
            </a:r>
            <a:r>
              <a:rPr lang="ru-RU" sz="2700" dirty="0"/>
              <a:t>преподаватель при изложении лекционного </a:t>
            </a:r>
            <a:r>
              <a:rPr lang="ru-RU" sz="2700" dirty="0" smtClean="0"/>
              <a:t>материала организует </a:t>
            </a:r>
            <a:r>
              <a:rPr lang="ru-RU" sz="2700" dirty="0"/>
              <a:t>свободный обмен мнениями в интервалах между логическими разделами</a:t>
            </a:r>
            <a:r>
              <a:rPr lang="ru-RU" sz="2700" dirty="0" smtClean="0"/>
              <a:t>.</a:t>
            </a:r>
            <a:r>
              <a:rPr lang="ru-RU" sz="2700" dirty="0"/>
              <a:t> Это оживляет учебный процесс, активизирует познавательную деятельность аудитории и, что очень важно, позволяет преподавателю управлять коллективным мнением группы, использовать его в целях убеждения, преодоления негативных установок и ошибочных мнений некоторых студентов. </a:t>
            </a:r>
            <a:endParaRPr lang="ru-RU" sz="2700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186766" cy="571480"/>
          </a:xfrm>
        </p:spPr>
        <p:txBody>
          <a:bodyPr>
            <a:noAutofit/>
          </a:bodyPr>
          <a:lstStyle/>
          <a:p>
            <a:r>
              <a:rPr lang="ru-RU" sz="2700" b="1" u="sng" dirty="0" smtClean="0"/>
              <a:t>Лекция с разбором конкретных ситуаций</a:t>
            </a:r>
            <a:endParaRPr lang="ru-RU" sz="2700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472518" cy="6000792"/>
          </a:xfrm>
        </p:spPr>
        <p:txBody>
          <a:bodyPr>
            <a:noAutofit/>
          </a:bodyPr>
          <a:lstStyle/>
          <a:p>
            <a:pPr indent="15875">
              <a:buNone/>
            </a:pPr>
            <a:r>
              <a:rPr lang="en-US" sz="2300" dirty="0" smtClean="0"/>
              <a:t>    </a:t>
            </a:r>
            <a:r>
              <a:rPr lang="ru-RU" sz="2300" dirty="0" smtClean="0"/>
              <a:t>Данная </a:t>
            </a:r>
            <a:r>
              <a:rPr lang="ru-RU" sz="2300" dirty="0"/>
              <a:t>лекция по форме похожа на лекцию-дискуссию, однако, на обсуждение преподаватель ставит не вопросы, а </a:t>
            </a:r>
            <a:r>
              <a:rPr lang="ru-RU" sz="2300" dirty="0" smtClean="0"/>
              <a:t>конкретную ситуацию (напр.устную, короткую видеозапись или диафильм). Студенты </a:t>
            </a:r>
            <a:r>
              <a:rPr lang="ru-RU" sz="2300" dirty="0"/>
              <a:t>анализируют и обсуждают эти </a:t>
            </a:r>
            <a:r>
              <a:rPr lang="ru-RU" sz="2300" dirty="0" err="1"/>
              <a:t>микроситуации</a:t>
            </a:r>
            <a:r>
              <a:rPr lang="ru-RU" sz="2300" dirty="0"/>
              <a:t> и обсуждают их сообща, всей аудиторией. Преподаватель старается </a:t>
            </a:r>
            <a:r>
              <a:rPr lang="ru-RU" sz="2300" dirty="0" err="1" smtClean="0"/>
              <a:t>активизи-ровать</a:t>
            </a:r>
            <a:r>
              <a:rPr lang="ru-RU" sz="2300" dirty="0" smtClean="0"/>
              <a:t> </a:t>
            </a:r>
            <a:r>
              <a:rPr lang="ru-RU" sz="2300" dirty="0"/>
              <a:t>участие в обсуждении отдельными вопросами, обращенными к отдельным студентам, представляет различные мнения, чтобы развить дискуссию, стремясь направить ее в нужное направление. Затем, опираясь на правильные высказывания и анализируя неправильные, ненавязчиво, но убедительно подводит студентов к коллективному выводу или обобщению</a:t>
            </a:r>
            <a:r>
              <a:rPr lang="ru-RU" sz="2300" dirty="0" smtClean="0"/>
              <a:t>.</a:t>
            </a:r>
            <a:r>
              <a:rPr lang="ru-RU" sz="2300" dirty="0"/>
              <a:t> Чтобы сосредоточить внимание, ситуация подбирается достаточно характерная и острая. </a:t>
            </a:r>
            <a:endParaRPr lang="ru-RU" sz="2300" dirty="0" smtClean="0"/>
          </a:p>
          <a:p>
            <a:endParaRPr lang="ru-RU" sz="2700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Таким образом: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15875" algn="ctr">
              <a:buNone/>
            </a:pPr>
            <a:r>
              <a:rPr lang="ru-RU" dirty="0" smtClean="0"/>
              <a:t>Лекция по-прежнему продолжает оставаться ведущей и одной из самых эффективных форм организации учебного процесса в вузе!!! </a:t>
            </a:r>
            <a:endParaRPr lang="ru-RU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35731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Лекция </a:t>
            </a:r>
            <a:r>
              <a:rPr lang="ru-RU" b="1" dirty="0"/>
              <a:t>выполняет следующие функции: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ru-RU" sz="3100" dirty="0" smtClean="0"/>
              <a:t>информационную </a:t>
            </a:r>
            <a:r>
              <a:rPr lang="ru-RU" sz="3100" dirty="0"/>
              <a:t>(излагает необходимые сведения</a:t>
            </a:r>
            <a:r>
              <a:rPr lang="ru-RU" sz="3100" dirty="0" smtClean="0"/>
              <a:t>);</a:t>
            </a:r>
          </a:p>
          <a:p>
            <a:pPr>
              <a:lnSpc>
                <a:spcPct val="120000"/>
              </a:lnSpc>
            </a:pPr>
            <a:r>
              <a:rPr lang="ru-RU" sz="3100" dirty="0" smtClean="0"/>
              <a:t>стимулирующую </a:t>
            </a:r>
            <a:r>
              <a:rPr lang="ru-RU" sz="3100" dirty="0"/>
              <a:t>(пробуждает интерес к теме</a:t>
            </a:r>
            <a:r>
              <a:rPr lang="ru-RU" sz="3100" dirty="0" smtClean="0"/>
              <a:t>)</a:t>
            </a:r>
            <a:r>
              <a:rPr lang="en-US" sz="3100" dirty="0" smtClean="0"/>
              <a:t>;</a:t>
            </a:r>
            <a:endParaRPr lang="ru-RU" sz="3100" dirty="0" smtClean="0"/>
          </a:p>
          <a:p>
            <a:pPr>
              <a:lnSpc>
                <a:spcPct val="120000"/>
              </a:lnSpc>
            </a:pPr>
            <a:r>
              <a:rPr lang="ru-RU" sz="3100" dirty="0"/>
              <a:t>в</a:t>
            </a:r>
            <a:r>
              <a:rPr lang="ru-RU" sz="3100" dirty="0" smtClean="0"/>
              <a:t>оспитывающую;</a:t>
            </a:r>
          </a:p>
          <a:p>
            <a:pPr>
              <a:lnSpc>
                <a:spcPct val="120000"/>
              </a:lnSpc>
            </a:pPr>
            <a:r>
              <a:rPr lang="ru-RU" sz="3100" dirty="0" smtClean="0"/>
              <a:t>развивающую </a:t>
            </a:r>
            <a:r>
              <a:rPr lang="ru-RU" sz="3100" dirty="0"/>
              <a:t>(дает оценку явлениям, развивает мышление</a:t>
            </a:r>
            <a:r>
              <a:rPr lang="ru-RU" sz="3100" dirty="0" smtClean="0"/>
              <a:t>);</a:t>
            </a:r>
          </a:p>
          <a:p>
            <a:pPr>
              <a:lnSpc>
                <a:spcPct val="120000"/>
              </a:lnSpc>
            </a:pPr>
            <a:r>
              <a:rPr lang="ru-RU" sz="3100" dirty="0" smtClean="0"/>
              <a:t>ориентирующую </a:t>
            </a:r>
            <a:r>
              <a:rPr lang="ru-RU" sz="3100" dirty="0"/>
              <a:t>(в проблеме, в литературе</a:t>
            </a:r>
            <a:r>
              <a:rPr lang="ru-RU" sz="3100" dirty="0" smtClean="0"/>
              <a:t>);</a:t>
            </a:r>
          </a:p>
          <a:p>
            <a:pPr>
              <a:lnSpc>
                <a:spcPct val="120000"/>
              </a:lnSpc>
            </a:pPr>
            <a:r>
              <a:rPr lang="ru-RU" sz="3100" dirty="0" smtClean="0"/>
              <a:t>разъясняющую </a:t>
            </a:r>
            <a:r>
              <a:rPr lang="ru-RU" sz="3100" dirty="0"/>
              <a:t>(направленная прежде всего на формирование основных понятий науки</a:t>
            </a:r>
            <a:r>
              <a:rPr lang="ru-RU" sz="3100" dirty="0" smtClean="0"/>
              <a:t>);</a:t>
            </a:r>
          </a:p>
          <a:p>
            <a:pPr>
              <a:lnSpc>
                <a:spcPct val="120000"/>
              </a:lnSpc>
            </a:pPr>
            <a:r>
              <a:rPr lang="ru-RU" sz="3100" dirty="0" smtClean="0"/>
              <a:t>убеждающую </a:t>
            </a:r>
            <a:r>
              <a:rPr lang="ru-RU" sz="3100" dirty="0"/>
              <a:t>(с акцентом на системе доказательств).</a:t>
            </a:r>
            <a:endParaRPr lang="ru-RU" sz="3100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717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8136"/>
          </a:xfrm>
        </p:spPr>
        <p:txBody>
          <a:bodyPr>
            <a:normAutofit fontScale="92500" lnSpcReduction="10000"/>
          </a:bodyPr>
          <a:lstStyle/>
          <a:p>
            <a:pPr marL="64008" indent="0">
              <a:buNone/>
            </a:pPr>
            <a:r>
              <a:rPr lang="ru-RU" sz="2400" dirty="0" smtClean="0"/>
              <a:t>Вся история науки на каждом шагу показывает, что отдельные личности были более правы в своих утверждениях, чем целые корпорации ученых или сотни или тысячи исследователей, придерживающихся господствующих взглядов. Истина нередко в большом объеме открыта этим научным еретикам, чем ортодоксальным представителям научной мысли. Конечно не все группы и лица, стоящие в стороне от научного мировоззрения, обладают этим великим прозрением будущего человеческой мысли, а лишь некоторые, немногие. Но настоящие люди с максимальным для данного времени истинным научным мировоззрением всегда находятся среди них, среди групп и лиц, стоящих в стороне, среди научных еретиков, а не среди представителей господствующего научного мировоззрения. Отличить их заблуждающихся не суждено современникам…</a:t>
            </a:r>
          </a:p>
          <a:p>
            <a:pPr marL="64008" indent="0">
              <a:buNone/>
            </a:pPr>
            <a:r>
              <a:rPr lang="ru-RU" sz="2400" dirty="0" smtClean="0"/>
              <a:t>                                                               В.И. Вернадский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934258944"/>
      </p:ext>
    </p:extLst>
  </p:cSld>
  <p:clrMapOvr>
    <a:masterClrMapping/>
  </p:clrMapOvr>
  <p:transition spd="slow">
    <p:wheel spokes="8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Можно выделить следующие виды </a:t>
            </a:r>
            <a:r>
              <a:rPr lang="ru-RU" b="1" dirty="0" smtClean="0"/>
              <a:t>лекций: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По </a:t>
            </a:r>
            <a:r>
              <a:rPr lang="ru-RU" b="1" dirty="0"/>
              <a:t>общим целям: </a:t>
            </a:r>
            <a:endParaRPr lang="ru-RU" b="1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Учебные</a:t>
            </a:r>
            <a:r>
              <a:rPr lang="ru-RU" dirty="0"/>
              <a:t>;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Агитационные;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Воспитывающие;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Просветительные;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Развивающие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ransition spd="slow">
    <p:split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3"/>
          <p:cNvSpPr>
            <a:spLocks noGrp="1"/>
          </p:cNvSpPr>
          <p:nvPr>
            <p:ph idx="1"/>
          </p:nvPr>
        </p:nvSpPr>
        <p:spPr>
          <a:xfrm>
            <a:off x="357188" y="500062"/>
            <a:ext cx="8329612" cy="5786457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/>
              <a:t>По научному уровню: </a:t>
            </a:r>
            <a:endParaRPr lang="ru-RU" b="1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академические,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популярные</a:t>
            </a:r>
            <a:r>
              <a:rPr lang="ru-RU" dirty="0"/>
              <a:t>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По </a:t>
            </a:r>
            <a:r>
              <a:rPr lang="ru-RU" b="1" dirty="0"/>
              <a:t>дидактическим задачам: </a:t>
            </a:r>
            <a:endParaRPr lang="ru-RU" b="1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вводные,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текущие,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заключительно-обобщающие,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установочные</a:t>
            </a:r>
            <a:r>
              <a:rPr lang="ru-RU" dirty="0"/>
              <a:t>, 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обзорные</a:t>
            </a:r>
            <a:r>
              <a:rPr lang="ru-RU" dirty="0"/>
              <a:t>, 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лекции-консультации</a:t>
            </a:r>
            <a:r>
              <a:rPr lang="ru-RU" dirty="0"/>
              <a:t>, 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лекции-визуализации </a:t>
            </a:r>
            <a:r>
              <a:rPr lang="ru-RU" dirty="0"/>
              <a:t>(с усиленным элементом наглядности</a:t>
            </a:r>
            <a:r>
              <a:rPr lang="ru-RU" dirty="0" smtClean="0"/>
              <a:t>).</a:t>
            </a:r>
            <a:r>
              <a:rPr lang="ru-RU" dirty="0"/>
              <a:t> </a:t>
            </a:r>
          </a:p>
          <a:p>
            <a:pPr marL="514350" indent="-514350">
              <a:buNone/>
            </a:pPr>
            <a:r>
              <a:rPr lang="ru-RU" b="1" dirty="0" smtClean="0"/>
              <a:t>По </a:t>
            </a:r>
            <a:r>
              <a:rPr lang="ru-RU" b="1" dirty="0"/>
              <a:t>способу изложения </a:t>
            </a:r>
            <a:r>
              <a:rPr lang="ru-RU" b="1" dirty="0" smtClean="0"/>
              <a:t>материала: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бинарные </a:t>
            </a:r>
            <a:r>
              <a:rPr lang="ru-RU" dirty="0"/>
              <a:t>или лекции-дискуссии (диалог двух преподавателей, защищающих разные позиции</a:t>
            </a:r>
            <a:r>
              <a:rPr lang="ru-RU" dirty="0" smtClean="0"/>
              <a:t>),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проблемные</a:t>
            </a:r>
            <a:r>
              <a:rPr lang="ru-RU" dirty="0"/>
              <a:t>,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лекции-конференции </a:t>
            </a:r>
            <a:endParaRPr lang="ru-RU" dirty="0"/>
          </a:p>
        </p:txBody>
      </p:sp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/>
              <a:t>Нетрадиционные формы проведения </a:t>
            </a:r>
            <a:r>
              <a:rPr lang="ru-RU" dirty="0" smtClean="0"/>
              <a:t>лекций: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Проблемная </a:t>
            </a:r>
            <a:r>
              <a:rPr lang="ru-RU" b="1" dirty="0"/>
              <a:t>лекция </a:t>
            </a:r>
            <a:endParaRPr lang="ru-RU" b="1" dirty="0" smtClean="0"/>
          </a:p>
          <a:p>
            <a:r>
              <a:rPr lang="ru-RU" b="1" dirty="0"/>
              <a:t>Лекция - </a:t>
            </a:r>
            <a:r>
              <a:rPr lang="ru-RU" b="1" dirty="0" smtClean="0"/>
              <a:t>визуализация</a:t>
            </a:r>
            <a:endParaRPr lang="ru-RU" dirty="0" smtClean="0"/>
          </a:p>
          <a:p>
            <a:r>
              <a:rPr lang="ru-RU" b="1" dirty="0"/>
              <a:t>Лекция с заранее запланированными ошибками</a:t>
            </a:r>
            <a:endParaRPr lang="ru-RU" dirty="0" smtClean="0"/>
          </a:p>
          <a:p>
            <a:r>
              <a:rPr lang="ru-RU" b="1" dirty="0"/>
              <a:t>Лекция-пресс-конференция</a:t>
            </a:r>
            <a:endParaRPr lang="ru-RU" dirty="0" smtClean="0"/>
          </a:p>
          <a:p>
            <a:r>
              <a:rPr lang="ru-RU" b="1" dirty="0" smtClean="0"/>
              <a:t>Лекция-беседа</a:t>
            </a:r>
          </a:p>
          <a:p>
            <a:r>
              <a:rPr lang="ru-RU" b="1" dirty="0"/>
              <a:t>Лекция-дискуссия</a:t>
            </a:r>
            <a:endParaRPr lang="ru-RU" dirty="0" smtClean="0"/>
          </a:p>
          <a:p>
            <a:r>
              <a:rPr lang="ru-RU" b="1" dirty="0"/>
              <a:t>Лекция с разбором конкретных ситуаций</a:t>
            </a:r>
            <a:endParaRPr lang="ru-RU" dirty="0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86808" cy="571504"/>
          </a:xfrm>
        </p:spPr>
        <p:txBody>
          <a:bodyPr>
            <a:normAutofit fontScale="90000"/>
          </a:bodyPr>
          <a:lstStyle/>
          <a:p>
            <a:r>
              <a:rPr lang="ru-RU" u="sng" dirty="0" smtClean="0"/>
              <a:t>Проблемная лекция</a:t>
            </a: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857232"/>
            <a:ext cx="8258204" cy="6000768"/>
          </a:xfrm>
        </p:spPr>
        <p:txBody>
          <a:bodyPr>
            <a:noAutofit/>
          </a:bodyPr>
          <a:lstStyle/>
          <a:p>
            <a:pPr indent="15875">
              <a:buNone/>
            </a:pPr>
            <a:r>
              <a:rPr lang="en-US" sz="2200" dirty="0" smtClean="0"/>
              <a:t>     </a:t>
            </a:r>
            <a:r>
              <a:rPr lang="ru-RU" sz="2200" dirty="0" smtClean="0"/>
              <a:t>Проблемная </a:t>
            </a:r>
            <a:r>
              <a:rPr lang="ru-RU" sz="2200" dirty="0"/>
              <a:t>лекция начинается с вопросов, с постановки проблемы, которую в ходе </a:t>
            </a:r>
            <a:r>
              <a:rPr lang="ru-RU" sz="2200" dirty="0" smtClean="0"/>
              <a:t>изложения </a:t>
            </a:r>
            <a:r>
              <a:rPr lang="ru-RU" sz="2200" dirty="0"/>
              <a:t>материала необходимо решить</a:t>
            </a:r>
            <a:r>
              <a:rPr lang="ru-RU" sz="2200" dirty="0" smtClean="0"/>
              <a:t>.</a:t>
            </a:r>
            <a:r>
              <a:rPr lang="ru-RU" sz="2200" dirty="0"/>
              <a:t> С помощью проблемной лекции обеспечивается достижение трех основных дидактических целей:</a:t>
            </a:r>
            <a:endParaRPr lang="ru-RU" sz="2200" dirty="0" smtClean="0"/>
          </a:p>
          <a:p>
            <a:pPr indent="15875">
              <a:buNone/>
            </a:pPr>
            <a:r>
              <a:rPr lang="en-US" sz="2200" dirty="0" smtClean="0">
                <a:solidFill>
                  <a:srgbClr val="FF0000"/>
                </a:solidFill>
              </a:rPr>
              <a:t>     </a:t>
            </a:r>
            <a:r>
              <a:rPr lang="ru-RU" sz="2200" dirty="0" smtClean="0">
                <a:solidFill>
                  <a:schemeClr val="accent1"/>
                </a:solidFill>
              </a:rPr>
              <a:t>1</a:t>
            </a:r>
            <a:r>
              <a:rPr lang="ru-RU" sz="2200" dirty="0">
                <a:solidFill>
                  <a:schemeClr val="accent1"/>
                </a:solidFill>
              </a:rPr>
              <a:t>. </a:t>
            </a:r>
            <a:r>
              <a:rPr lang="ru-RU" sz="2200" dirty="0" smtClean="0"/>
              <a:t>усвоение </a:t>
            </a:r>
            <a:r>
              <a:rPr lang="ru-RU" sz="2200" dirty="0"/>
              <a:t>студентами теоретических знаний;</a:t>
            </a:r>
            <a:endParaRPr lang="ru-RU" sz="2200" dirty="0" smtClean="0"/>
          </a:p>
          <a:p>
            <a:pPr indent="15875">
              <a:buNone/>
            </a:pPr>
            <a:r>
              <a:rPr lang="en-US" sz="2200" dirty="0" smtClean="0">
                <a:solidFill>
                  <a:srgbClr val="FF0000"/>
                </a:solidFill>
              </a:rPr>
              <a:t>    </a:t>
            </a:r>
            <a:r>
              <a:rPr lang="en-US" sz="2200" dirty="0" smtClean="0">
                <a:solidFill>
                  <a:schemeClr val="accent1"/>
                </a:solidFill>
              </a:rPr>
              <a:t> </a:t>
            </a:r>
            <a:r>
              <a:rPr lang="ru-RU" sz="2200" dirty="0" smtClean="0">
                <a:solidFill>
                  <a:schemeClr val="accent1"/>
                </a:solidFill>
              </a:rPr>
              <a:t>2</a:t>
            </a:r>
            <a:r>
              <a:rPr lang="ru-RU" sz="2200" dirty="0">
                <a:solidFill>
                  <a:schemeClr val="accent1"/>
                </a:solidFill>
              </a:rPr>
              <a:t>. </a:t>
            </a:r>
            <a:r>
              <a:rPr lang="ru-RU" sz="2200" dirty="0" smtClean="0"/>
              <a:t>развитие </a:t>
            </a:r>
            <a:r>
              <a:rPr lang="ru-RU" sz="2200" dirty="0"/>
              <a:t>теоретического мышления;</a:t>
            </a:r>
            <a:endParaRPr lang="ru-RU" sz="2200" dirty="0" smtClean="0"/>
          </a:p>
          <a:p>
            <a:pPr indent="15875">
              <a:buNone/>
            </a:pPr>
            <a:r>
              <a:rPr lang="en-US" sz="2200" dirty="0" smtClean="0">
                <a:solidFill>
                  <a:srgbClr val="FF0000"/>
                </a:solidFill>
              </a:rPr>
              <a:t>     </a:t>
            </a:r>
            <a:r>
              <a:rPr lang="ru-RU" sz="2200" dirty="0" smtClean="0">
                <a:solidFill>
                  <a:schemeClr val="accent1"/>
                </a:solidFill>
              </a:rPr>
              <a:t>3</a:t>
            </a:r>
            <a:r>
              <a:rPr lang="ru-RU" sz="2200" dirty="0">
                <a:solidFill>
                  <a:schemeClr val="accent1"/>
                </a:solidFill>
              </a:rPr>
              <a:t>. </a:t>
            </a:r>
            <a:r>
              <a:rPr lang="ru-RU" sz="2200" dirty="0"/>
              <a:t>формирование познавательного интереса к </a:t>
            </a:r>
            <a:r>
              <a:rPr lang="en-US" sz="2200" dirty="0" smtClean="0"/>
              <a:t>     </a:t>
            </a:r>
            <a:r>
              <a:rPr lang="ru-RU" sz="2200" dirty="0" smtClean="0"/>
              <a:t>содержанию </a:t>
            </a:r>
            <a:r>
              <a:rPr lang="ru-RU" sz="2200" dirty="0"/>
              <a:t>учебного предмета и </a:t>
            </a:r>
            <a:r>
              <a:rPr lang="ru-RU" sz="2200" dirty="0" err="1" smtClean="0"/>
              <a:t>профес</a:t>
            </a:r>
            <a:r>
              <a:rPr lang="en-US" sz="2200" dirty="0" smtClean="0"/>
              <a:t>-</a:t>
            </a:r>
            <a:r>
              <a:rPr lang="ru-RU" sz="2200" dirty="0" err="1" smtClean="0"/>
              <a:t>сиональной</a:t>
            </a:r>
            <a:r>
              <a:rPr lang="ru-RU" sz="2200" dirty="0" smtClean="0"/>
              <a:t> </a:t>
            </a:r>
            <a:r>
              <a:rPr lang="ru-RU" sz="2200" dirty="0"/>
              <a:t>мотивации будущего </a:t>
            </a:r>
            <a:r>
              <a:rPr lang="ru-RU" sz="2200" dirty="0" smtClean="0"/>
              <a:t>специалиста.</a:t>
            </a:r>
            <a:r>
              <a:rPr lang="ru-RU" sz="2200" dirty="0"/>
              <a:t> </a:t>
            </a:r>
            <a:endParaRPr lang="en-US" sz="2200" dirty="0" smtClean="0"/>
          </a:p>
          <a:p>
            <a:pPr indent="15875">
              <a:buNone/>
            </a:pPr>
            <a:r>
              <a:rPr lang="en-US" sz="2200" dirty="0" smtClean="0"/>
              <a:t>     </a:t>
            </a:r>
            <a:r>
              <a:rPr lang="ru-RU" sz="2200" dirty="0" smtClean="0"/>
              <a:t>Основная </a:t>
            </a:r>
            <a:r>
              <a:rPr lang="ru-RU" sz="2200" dirty="0"/>
              <a:t>задача преподавателя состоит не только в передаче информации, а в приобщении студентов к объективным противоречиям развития научного знания и способам их разрешения. Это формирует мышление студентов, вызывает их познавательную активность</a:t>
            </a:r>
            <a:r>
              <a:rPr lang="ru-RU" sz="2400" dirty="0" smtClean="0"/>
              <a:t>. </a:t>
            </a:r>
            <a:endParaRPr lang="ru-RU" sz="2400" dirty="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589870"/>
          </a:xfrm>
        </p:spPr>
        <p:txBody>
          <a:bodyPr>
            <a:noAutofit/>
          </a:bodyPr>
          <a:lstStyle/>
          <a:p>
            <a:pPr algn="ctr"/>
            <a:r>
              <a:rPr lang="ru-RU" sz="2600" dirty="0" smtClean="0"/>
              <a:t>Итак, лекция становится проблемной, когда в ней реализуется принцип </a:t>
            </a:r>
            <a:r>
              <a:rPr lang="ru-RU" sz="2600" dirty="0" err="1" smtClean="0"/>
              <a:t>проблемности</a:t>
            </a:r>
            <a:r>
              <a:rPr lang="ru-RU" sz="2600" dirty="0" smtClean="0"/>
              <a:t>. При этом необходимо выполнение двух условий:</a:t>
            </a:r>
            <a:endParaRPr lang="ru-RU" sz="2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4545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dirty="0" smtClean="0">
                <a:solidFill>
                  <a:srgbClr val="FF0000"/>
                </a:solidFill>
              </a:rPr>
              <a:t>     1. </a:t>
            </a:r>
            <a:r>
              <a:rPr lang="ru-RU" sz="2200" dirty="0" smtClean="0"/>
              <a:t>реализация принципа </a:t>
            </a:r>
            <a:r>
              <a:rPr lang="ru-RU" sz="2200" dirty="0" err="1" smtClean="0"/>
              <a:t>проблемности</a:t>
            </a:r>
            <a:r>
              <a:rPr lang="ru-RU" sz="2200" dirty="0" smtClean="0"/>
              <a:t> при отборе и обработке содержания учебного курса до лекции;</a:t>
            </a:r>
            <a:br>
              <a:rPr lang="ru-RU" sz="2200" dirty="0" smtClean="0"/>
            </a:br>
            <a:r>
              <a:rPr lang="ru-RU" sz="2200" dirty="0" smtClean="0">
                <a:solidFill>
                  <a:srgbClr val="FF0000"/>
                </a:solidFill>
              </a:rPr>
              <a:t>2. </a:t>
            </a:r>
            <a:r>
              <a:rPr lang="ru-RU" sz="2200" dirty="0" smtClean="0"/>
              <a:t>реализация принципа </a:t>
            </a:r>
            <a:r>
              <a:rPr lang="ru-RU" sz="2200" dirty="0" err="1" smtClean="0"/>
              <a:t>проблемности</a:t>
            </a:r>
            <a:r>
              <a:rPr lang="ru-RU" sz="2200" dirty="0" smtClean="0"/>
              <a:t> при развертывании этого содержания непосредственно на лекции.</a:t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- первое достигается разработкой преподавателем системы познавательных </a:t>
            </a:r>
            <a:r>
              <a:rPr lang="ru-RU" sz="2200" dirty="0" err="1" smtClean="0"/>
              <a:t>задач-учебных</a:t>
            </a:r>
            <a:r>
              <a:rPr lang="ru-RU" sz="2200" dirty="0" smtClean="0"/>
              <a:t> проблем, отражающих основное содержание учебного предмета; </a:t>
            </a:r>
            <a:br>
              <a:rPr lang="ru-RU" sz="2200" dirty="0" smtClean="0"/>
            </a:br>
            <a:r>
              <a:rPr lang="ru-RU" sz="2200" dirty="0" smtClean="0"/>
              <a:t>- второе построением лекции как диалогического общения преподавателя со студентами.</a:t>
            </a:r>
            <a:endParaRPr lang="ru-RU" sz="2200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800" b="1" u="sng" dirty="0"/>
              <a:t>Лекция - визуализация</a:t>
            </a:r>
            <a:r>
              <a:rPr lang="ru-RU" u="sng" dirty="0" smtClean="0"/>
              <a:t/>
            </a:r>
            <a:br>
              <a:rPr lang="ru-RU" u="sng" dirty="0" smtClean="0"/>
            </a:b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58204" cy="5197493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40000"/>
              </a:lnSpc>
              <a:buNone/>
            </a:pPr>
            <a:r>
              <a:rPr lang="en-US" sz="3400" dirty="0" smtClean="0">
                <a:cs typeface="Times New Roman" pitchFamily="18" charset="0"/>
              </a:rPr>
              <a:t>   </a:t>
            </a:r>
            <a:r>
              <a:rPr lang="ru-RU" sz="3400" dirty="0" smtClean="0">
                <a:cs typeface="Times New Roman" pitchFamily="18" charset="0"/>
              </a:rPr>
              <a:t>Данный </a:t>
            </a:r>
            <a:r>
              <a:rPr lang="ru-RU" sz="3400" dirty="0">
                <a:cs typeface="Times New Roman" pitchFamily="18" charset="0"/>
              </a:rPr>
              <a:t>вид лекции является результатом нового использования принципа </a:t>
            </a:r>
            <a:r>
              <a:rPr lang="ru-RU" sz="3400" dirty="0" smtClean="0">
                <a:cs typeface="Times New Roman" pitchFamily="18" charset="0"/>
              </a:rPr>
              <a:t>наглядности.</a:t>
            </a:r>
            <a:r>
              <a:rPr lang="ru-RU" sz="3400" dirty="0">
                <a:cs typeface="Times New Roman" pitchFamily="18" charset="0"/>
              </a:rPr>
              <a:t> </a:t>
            </a:r>
            <a:endParaRPr lang="ru-RU" sz="3400" dirty="0" smtClean="0">
              <a:cs typeface="Times New Roman" pitchFamily="18" charset="0"/>
            </a:endParaRPr>
          </a:p>
          <a:p>
            <a:pPr marL="0" indent="0">
              <a:lnSpc>
                <a:spcPct val="140000"/>
              </a:lnSpc>
              <a:buNone/>
            </a:pPr>
            <a:r>
              <a:rPr lang="en-US" sz="3400" b="1" dirty="0" smtClean="0">
                <a:solidFill>
                  <a:schemeClr val="accent1"/>
                </a:solidFill>
                <a:cs typeface="Times New Roman" pitchFamily="18" charset="0"/>
              </a:rPr>
              <a:t>   </a:t>
            </a:r>
            <a:r>
              <a:rPr lang="ru-RU" sz="3400" b="1" dirty="0" smtClean="0">
                <a:solidFill>
                  <a:schemeClr val="accent1"/>
                </a:solidFill>
                <a:cs typeface="Times New Roman" pitchFamily="18" charset="0"/>
              </a:rPr>
              <a:t>Лекция-визуализация</a:t>
            </a:r>
            <a:r>
              <a:rPr lang="ru-RU" sz="3400" b="1" dirty="0" smtClean="0">
                <a:cs typeface="Times New Roman" pitchFamily="18" charset="0"/>
              </a:rPr>
              <a:t> </a:t>
            </a:r>
            <a:r>
              <a:rPr lang="ru-RU" sz="3400" dirty="0">
                <a:cs typeface="Times New Roman" pitchFamily="18" charset="0"/>
              </a:rPr>
              <a:t>учит студентов преобразовывать устную и письменную информацию в визуальную форму, что формирует у них профессиональное мышление за счет систематизации и выделения наиболее </a:t>
            </a:r>
            <a:r>
              <a:rPr lang="ru-RU" sz="3400" dirty="0" smtClean="0">
                <a:cs typeface="Times New Roman" pitchFamily="18" charset="0"/>
              </a:rPr>
              <a:t>значимых элементов </a:t>
            </a:r>
            <a:r>
              <a:rPr lang="ru-RU" sz="3400" dirty="0">
                <a:cs typeface="Times New Roman" pitchFamily="18" charset="0"/>
              </a:rPr>
              <a:t>содержания обучения</a:t>
            </a:r>
            <a:r>
              <a:rPr lang="ru-RU" sz="3400" dirty="0" smtClean="0">
                <a:cs typeface="Times New Roman" pitchFamily="18" charset="0"/>
              </a:rPr>
              <a:t>.</a:t>
            </a:r>
            <a:r>
              <a:rPr lang="ru-RU" sz="3400" dirty="0">
                <a:cs typeface="Times New Roman" pitchFamily="18" charset="0"/>
              </a:rPr>
              <a:t> Любая форма наглядной информации содержит элементы </a:t>
            </a:r>
            <a:r>
              <a:rPr lang="ru-RU" sz="3400" dirty="0" err="1">
                <a:cs typeface="Times New Roman" pitchFamily="18" charset="0"/>
              </a:rPr>
              <a:t>проблемности</a:t>
            </a:r>
            <a:r>
              <a:rPr lang="ru-RU" sz="3400" dirty="0">
                <a:cs typeface="Times New Roman" pitchFamily="18" charset="0"/>
              </a:rPr>
              <a:t>. Поэтому лекция - визуализация способствует созданию проблемной ситуации, разрешение которой в отличие от проблемной лекции, где используются вопросы, происходит на основе анализа, синтеза, обобщения, </a:t>
            </a:r>
            <a:r>
              <a:rPr lang="ru-RU" sz="3400" dirty="0" smtClean="0">
                <a:cs typeface="Times New Roman" pitchFamily="18" charset="0"/>
              </a:rPr>
              <a:t>свертывания информации.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BB6A232A06C4C843B3F96C4DEC1B1186" ma:contentTypeVersion="0" ma:contentTypeDescription="Создание документа." ma:contentTypeScope="" ma:versionID="b102913e76cf3ae6b673986418760d1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A9903F0E-BFC8-4087-92A6-DA177ACD748D}"/>
</file>

<file path=customXml/itemProps2.xml><?xml version="1.0" encoding="utf-8"?>
<ds:datastoreItem xmlns:ds="http://schemas.openxmlformats.org/officeDocument/2006/customXml" ds:itemID="{AD609FE6-55B6-4D03-91B9-A36FC5A15790}"/>
</file>

<file path=customXml/itemProps3.xml><?xml version="1.0" encoding="utf-8"?>
<ds:datastoreItem xmlns:ds="http://schemas.openxmlformats.org/officeDocument/2006/customXml" ds:itemID="{E7562248-30B1-491E-880F-F8D51A58D196}"/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184</TotalTime>
  <Words>989</Words>
  <Application>Microsoft Office PowerPoint</Application>
  <PresentationFormat>Экран (4:3)</PresentationFormat>
  <Paragraphs>73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Яркая</vt:lpstr>
      <vt:lpstr>Слово "лекция" происходит от латинского "lection" - чтение.  Лекция появилась в Древней Греции, получила свое дальнейшее развитие в Древнем Риме и в средние века. </vt:lpstr>
      <vt:lpstr> Лекция выполняет следующие функции: </vt:lpstr>
      <vt:lpstr>Слайд 3</vt:lpstr>
      <vt:lpstr>Можно выделить следующие виды лекций:</vt:lpstr>
      <vt:lpstr>Слайд 5</vt:lpstr>
      <vt:lpstr>Нетрадиционные формы проведения лекций:</vt:lpstr>
      <vt:lpstr>Проблемная лекция</vt:lpstr>
      <vt:lpstr>Итак, лекция становится проблемной, когда в ней реализуется принцип проблемности. При этом необходимо выполнение двух условий:</vt:lpstr>
      <vt:lpstr>Лекция - визуализация </vt:lpstr>
      <vt:lpstr>Слайд 10</vt:lpstr>
      <vt:lpstr> Лекция с заранее запланированными ошибками </vt:lpstr>
      <vt:lpstr>Слайд 12</vt:lpstr>
      <vt:lpstr> Лекция-пресс-конференция </vt:lpstr>
      <vt:lpstr>Лекция-беседа</vt:lpstr>
      <vt:lpstr>Лекция-дискуссия</vt:lpstr>
      <vt:lpstr>Лекция с разбором конкретных ситуаций</vt:lpstr>
      <vt:lpstr>Таким образом: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Слово "лекция" происходит от латинского "lection" - чтение. Лекция появилась в Древней Греции, получила свое дальнейшее развитие в Древнем Риме и в средние века. Вузовская лекция - главное звено дидактического цикла обучения. ель - формирование ориентировочной основы для последующего усвоения студентами учебного материала. </dc:title>
  <dc:creator>USER-2010</dc:creator>
  <cp:lastModifiedBy>Admin</cp:lastModifiedBy>
  <cp:revision>27</cp:revision>
  <dcterms:created xsi:type="dcterms:W3CDTF">2011-01-22T13:14:02Z</dcterms:created>
  <dcterms:modified xsi:type="dcterms:W3CDTF">2014-02-01T15:40:11Z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0x010100BB6A232A06C4C843B3F96C4DEC1B1186</vt:lpwstr>
  </property>
</Properties>
</file>